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336" r:id="rId2"/>
    <p:sldId id="346" r:id="rId3"/>
    <p:sldId id="344" r:id="rId4"/>
    <p:sldId id="341" r:id="rId5"/>
    <p:sldId id="345" r:id="rId6"/>
    <p:sldId id="342" r:id="rId7"/>
    <p:sldId id="333" r:id="rId8"/>
    <p:sldId id="343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7F7F7"/>
    <a:srgbClr val="FFFFCC"/>
    <a:srgbClr val="660033"/>
    <a:srgbClr val="FF963F"/>
    <a:srgbClr val="EA9600"/>
    <a:srgbClr val="FF9900"/>
    <a:srgbClr val="CC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85159" autoAdjust="0"/>
  </p:normalViewPr>
  <p:slideViewPr>
    <p:cSldViewPr>
      <p:cViewPr varScale="1">
        <p:scale>
          <a:sx n="53" d="100"/>
          <a:sy n="53" d="100"/>
        </p:scale>
        <p:origin x="4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AD20E-3977-4438-BC57-3160F5DD47B1}" type="datetimeFigureOut">
              <a:rPr lang="ru-RU"/>
              <a:pPr>
                <a:defRPr/>
              </a:pPr>
              <a:t>29.09.2017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8972D5-B522-4C9A-BDDC-F3883EE0E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353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467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401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658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093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222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988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192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774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396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45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947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338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387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418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27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09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313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742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557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06BD7-5440-4EE3-9A93-638617711BF9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20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0" y="2724777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sz="2200" dirty="0"/>
          </a:p>
          <a:p>
            <a:pPr algn="ctr" eaLnBrk="0" hangingPunct="0"/>
            <a:endParaRPr lang="ru-RU" sz="2200" dirty="0"/>
          </a:p>
          <a:p>
            <a:pPr algn="ctr" eaLnBrk="0" hangingPunct="0"/>
            <a:endParaRPr lang="ru-RU" sz="2200" dirty="0"/>
          </a:p>
          <a:p>
            <a:pPr algn="ctr" eaLnBrk="0" hangingPunct="0"/>
            <a:endParaRPr lang="ru-RU" sz="2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4479"/>
            <a:ext cx="8964488" cy="66967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РОССИЙСКИЙ УНИВЕРСИТЕТ ТРАНСПОРТА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(МИИТ</a:t>
            </a:r>
            <a:r>
              <a:rPr lang="ru-RU" sz="2400" b="1" dirty="0" smtClean="0">
                <a:solidFill>
                  <a:srgbClr val="002060"/>
                </a:solidFill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ru-RU" sz="2400" b="1" smtClean="0">
                <a:solidFill>
                  <a:srgbClr val="002060"/>
                </a:solidFill>
              </a:rPr>
              <a:t>Перспективные </a:t>
            </a:r>
            <a:r>
              <a:rPr lang="ru-RU" sz="2400" b="1" dirty="0" smtClean="0">
                <a:solidFill>
                  <a:srgbClr val="002060"/>
                </a:solidFill>
              </a:rPr>
              <a:t>проекты развития»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400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400" b="1" dirty="0">
              <a:solidFill>
                <a:srgbClr val="00206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Ректор РУТ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(МИИТ), д.т.н., профессор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      Б.А. </a:t>
            </a:r>
            <a:r>
              <a:rPr lang="ru-RU" sz="2400" b="1" dirty="0">
                <a:solidFill>
                  <a:srgbClr val="002060"/>
                </a:solidFill>
              </a:rPr>
              <a:t>Л</a:t>
            </a:r>
            <a:r>
              <a:rPr lang="ru-RU" sz="2400" b="1" dirty="0" smtClean="0">
                <a:solidFill>
                  <a:srgbClr val="002060"/>
                </a:solidFill>
              </a:rPr>
              <a:t>ёвин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24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3" y="173392"/>
            <a:ext cx="8910737" cy="44729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РУТ (МИИТ). Итоги приёмной кампании 2017 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764704"/>
            <a:ext cx="7848872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Всего зачислено 9 566 человек: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827584" y="3933056"/>
            <a:ext cx="2232248" cy="2088232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4 611</a:t>
            </a:r>
          </a:p>
          <a:p>
            <a:pPr algn="ctr"/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827584" y="2564904"/>
            <a:ext cx="2232248" cy="1368152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3086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2658" y="1433575"/>
            <a:ext cx="2723197" cy="62727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Высшее образование: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7 697 чел.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5855" y="1412776"/>
            <a:ext cx="3024337" cy="62727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Среднее профессиональное образование: 1 767 чел.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3923928" y="5229200"/>
            <a:ext cx="2232248" cy="792088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1 147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3923928" y="4797152"/>
            <a:ext cx="2232248" cy="432048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620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85307" y="1289559"/>
            <a:ext cx="2723197" cy="62727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Среднее образование </a:t>
            </a: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6732240" y="5805264"/>
            <a:ext cx="2232248" cy="144016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00192" y="5517233"/>
            <a:ext cx="2736304" cy="2880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102</a:t>
            </a: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683568" y="6309320"/>
            <a:ext cx="864096" cy="432048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2987824" y="6309320"/>
            <a:ext cx="864096" cy="432048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067944" y="6381328"/>
            <a:ext cx="2016224" cy="2880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Платное обучение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619672" y="6381328"/>
            <a:ext cx="1008112" cy="2880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Бюджет</a:t>
            </a:r>
          </a:p>
        </p:txBody>
      </p:sp>
    </p:spTree>
    <p:extLst>
      <p:ext uri="{BB962C8B-B14F-4D97-AF65-F5344CB8AC3E}">
        <p14:creationId xmlns:p14="http://schemas.microsoft.com/office/powerpoint/2010/main" val="1147802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0" y="2724777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sz="2200" dirty="0"/>
          </a:p>
          <a:p>
            <a:pPr algn="ctr" eaLnBrk="0" hangingPunct="0"/>
            <a:endParaRPr lang="ru-RU" sz="2200" dirty="0"/>
          </a:p>
          <a:p>
            <a:pPr algn="ctr" eaLnBrk="0" hangingPunct="0"/>
            <a:endParaRPr lang="ru-RU" sz="2200" dirty="0"/>
          </a:p>
          <a:p>
            <a:pPr algn="ctr" eaLnBrk="0" hangingPunct="0"/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3" y="173392"/>
            <a:ext cx="8910737" cy="73532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РУТ (МИИТ). Государственная аккредитация – 2017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268760"/>
            <a:ext cx="8910736" cy="5400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На государственную аккредитацию РУТ </a:t>
            </a:r>
            <a:r>
              <a:rPr lang="ru-RU" sz="2400" b="1" dirty="0" smtClean="0">
                <a:solidFill>
                  <a:srgbClr val="002060"/>
                </a:solidFill>
              </a:rPr>
              <a:t>заявляет:</a:t>
            </a:r>
            <a:endParaRPr lang="ru-RU" sz="24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о</a:t>
            </a:r>
            <a:r>
              <a:rPr lang="ru-RU" sz="2400" b="1" dirty="0" smtClean="0">
                <a:solidFill>
                  <a:srgbClr val="002060"/>
                </a:solidFill>
              </a:rPr>
              <a:t>бщеобразовательные </a:t>
            </a:r>
            <a:r>
              <a:rPr lang="ru-RU" sz="2400" b="1" dirty="0">
                <a:solidFill>
                  <a:srgbClr val="002060"/>
                </a:solidFill>
              </a:rPr>
              <a:t>программы (гимназия)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32 </a:t>
            </a:r>
            <a:r>
              <a:rPr lang="ru-RU" sz="2400" b="1" dirty="0">
                <a:solidFill>
                  <a:srgbClr val="002060"/>
                </a:solidFill>
              </a:rPr>
              <a:t>образовательные программы по </a:t>
            </a:r>
            <a:r>
              <a:rPr lang="ru-RU" sz="2400" b="1" dirty="0">
                <a:solidFill>
                  <a:srgbClr val="FF0000"/>
                </a:solidFill>
              </a:rPr>
              <a:t>11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укрупнённым </a:t>
            </a:r>
            <a:r>
              <a:rPr lang="ru-RU" sz="2400" b="1" dirty="0">
                <a:solidFill>
                  <a:srgbClr val="002060"/>
                </a:solidFill>
              </a:rPr>
              <a:t>группам специальностей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385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основных образовательных программ по </a:t>
            </a:r>
            <a:r>
              <a:rPr lang="ru-RU" sz="2400" b="1" dirty="0">
                <a:solidFill>
                  <a:srgbClr val="FF0000"/>
                </a:solidFill>
              </a:rPr>
              <a:t>50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укрупнённым </a:t>
            </a:r>
            <a:r>
              <a:rPr lang="ru-RU" sz="2400" b="1" dirty="0">
                <a:solidFill>
                  <a:srgbClr val="002060"/>
                </a:solidFill>
              </a:rPr>
              <a:t>группам специальностей и направлений </a:t>
            </a:r>
            <a:r>
              <a:rPr lang="ru-RU" sz="2400" b="1" dirty="0" smtClean="0">
                <a:solidFill>
                  <a:srgbClr val="002060"/>
                </a:solidFill>
              </a:rPr>
              <a:t>подготовки. Из них: </a:t>
            </a:r>
            <a:endParaRPr lang="ru-RU" sz="24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FF0000"/>
                </a:solidFill>
              </a:rPr>
              <a:t>20 </a:t>
            </a:r>
            <a:r>
              <a:rPr lang="ru-RU" sz="2400" b="1" dirty="0" smtClean="0">
                <a:solidFill>
                  <a:srgbClr val="002060"/>
                </a:solidFill>
              </a:rPr>
              <a:t>укрупнённых </a:t>
            </a:r>
            <a:r>
              <a:rPr lang="ru-RU" sz="2400" b="1" dirty="0">
                <a:solidFill>
                  <a:srgbClr val="002060"/>
                </a:solidFill>
              </a:rPr>
              <a:t>групп </a:t>
            </a:r>
            <a:r>
              <a:rPr lang="ru-RU" sz="2400" b="1" dirty="0" smtClean="0">
                <a:solidFill>
                  <a:srgbClr val="002060"/>
                </a:solidFill>
              </a:rPr>
              <a:t>направлений </a:t>
            </a:r>
            <a:r>
              <a:rPr lang="ru-RU" sz="2400" b="1" dirty="0" err="1" smtClean="0">
                <a:solidFill>
                  <a:srgbClr val="002060"/>
                </a:solidFill>
              </a:rPr>
              <a:t>бакалавриата</a:t>
            </a:r>
            <a:r>
              <a:rPr lang="ru-RU" sz="2400" b="1" dirty="0" smtClean="0">
                <a:solidFill>
                  <a:srgbClr val="002060"/>
                </a:solidFill>
              </a:rPr>
              <a:t>; </a:t>
            </a:r>
            <a:endParaRPr lang="ru-RU" sz="24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FF0000"/>
                </a:solidFill>
              </a:rPr>
              <a:t>4 </a:t>
            </a:r>
            <a:r>
              <a:rPr lang="ru-RU" sz="2400" b="1" dirty="0" smtClean="0">
                <a:solidFill>
                  <a:srgbClr val="002060"/>
                </a:solidFill>
              </a:rPr>
              <a:t>укрупнённые </a:t>
            </a:r>
            <a:r>
              <a:rPr lang="ru-RU" sz="2400" b="1" dirty="0">
                <a:solidFill>
                  <a:srgbClr val="002060"/>
                </a:solidFill>
              </a:rPr>
              <a:t>группы </a:t>
            </a:r>
            <a:r>
              <a:rPr lang="ru-RU" sz="2400" b="1" dirty="0" err="1" smtClean="0">
                <a:solidFill>
                  <a:srgbClr val="002060"/>
                </a:solidFill>
              </a:rPr>
              <a:t>специалитета</a:t>
            </a:r>
            <a:r>
              <a:rPr lang="ru-RU" sz="2400" b="1" dirty="0">
                <a:solidFill>
                  <a:srgbClr val="002060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FF0000"/>
                </a:solidFill>
              </a:rPr>
              <a:t>11 </a:t>
            </a:r>
            <a:r>
              <a:rPr lang="ru-RU" sz="2400" b="1" dirty="0" smtClean="0">
                <a:solidFill>
                  <a:srgbClr val="002060"/>
                </a:solidFill>
              </a:rPr>
              <a:t>укрупнённых </a:t>
            </a:r>
            <a:r>
              <a:rPr lang="ru-RU" sz="2400" b="1" dirty="0">
                <a:solidFill>
                  <a:srgbClr val="002060"/>
                </a:solidFill>
              </a:rPr>
              <a:t>групп </a:t>
            </a:r>
            <a:r>
              <a:rPr lang="ru-RU" sz="2400" b="1" dirty="0" smtClean="0">
                <a:solidFill>
                  <a:srgbClr val="002060"/>
                </a:solidFill>
              </a:rPr>
              <a:t>направлений магистратуры</a:t>
            </a:r>
            <a:r>
              <a:rPr lang="ru-RU" sz="2400" b="1" dirty="0">
                <a:solidFill>
                  <a:srgbClr val="002060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FF0000"/>
                </a:solidFill>
              </a:rPr>
              <a:t>15 </a:t>
            </a:r>
            <a:r>
              <a:rPr lang="ru-RU" sz="2400" b="1" dirty="0" smtClean="0">
                <a:solidFill>
                  <a:srgbClr val="002060"/>
                </a:solidFill>
              </a:rPr>
              <a:t>укрупнённых групп подготовки </a:t>
            </a:r>
            <a:r>
              <a:rPr lang="ru-RU" sz="2400" b="1" dirty="0">
                <a:solidFill>
                  <a:srgbClr val="002060"/>
                </a:solidFill>
              </a:rPr>
              <a:t>по программам подготовки научно-педагогических кадров в </a:t>
            </a:r>
            <a:r>
              <a:rPr lang="ru-RU" sz="2400" b="1" dirty="0" smtClean="0">
                <a:solidFill>
                  <a:srgbClr val="002060"/>
                </a:solidFill>
              </a:rPr>
              <a:t>аспирантуре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Подача </a:t>
            </a:r>
            <a:r>
              <a:rPr lang="ru-RU" sz="2400" b="1" dirty="0">
                <a:solidFill>
                  <a:srgbClr val="002060"/>
                </a:solidFill>
              </a:rPr>
              <a:t>заявления </a:t>
            </a:r>
            <a:r>
              <a:rPr lang="ru-RU" sz="2400" b="1" dirty="0">
                <a:solidFill>
                  <a:srgbClr val="FF0000"/>
                </a:solidFill>
              </a:rPr>
              <a:t>23-27 октября 2017 года</a:t>
            </a:r>
          </a:p>
        </p:txBody>
      </p:sp>
    </p:spTree>
    <p:extLst>
      <p:ext uri="{BB962C8B-B14F-4D97-AF65-F5344CB8AC3E}">
        <p14:creationId xmlns:p14="http://schemas.microsoft.com/office/powerpoint/2010/main" val="2814883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0" y="692696"/>
            <a:ext cx="910748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Около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93 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тыс. </a:t>
            </a:r>
            <a:r>
              <a:rPr lang="ru-RU" sz="2200" b="1" dirty="0">
                <a:solidFill>
                  <a:srgbClr val="002060"/>
                </a:solidFill>
                <a:latin typeface="+mn-lt"/>
              </a:rPr>
              <a:t>человек, в том числе:</a:t>
            </a:r>
          </a:p>
          <a:p>
            <a:pPr marL="342891" indent="-342891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ru-RU" sz="2200" b="1" dirty="0">
                <a:solidFill>
                  <a:srgbClr val="002060"/>
                </a:solidFill>
                <a:latin typeface="+mn-lt"/>
              </a:rPr>
              <a:t>По программам 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ВО</a:t>
            </a:r>
            <a:r>
              <a:rPr lang="ru-RU" sz="2200" b="1" dirty="0">
                <a:solidFill>
                  <a:srgbClr val="002060"/>
                </a:solidFill>
                <a:latin typeface="+mn-lt"/>
              </a:rPr>
              <a:t>  – около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32 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тыс. </a:t>
            </a:r>
            <a:r>
              <a:rPr lang="ru-RU" sz="2200" b="1" dirty="0">
                <a:solidFill>
                  <a:srgbClr val="002060"/>
                </a:solidFill>
                <a:latin typeface="+mn-lt"/>
              </a:rPr>
              <a:t>человек  </a:t>
            </a:r>
          </a:p>
          <a:p>
            <a:pPr marL="342891" indent="-342891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ru-RU" sz="2200" b="1" dirty="0">
                <a:solidFill>
                  <a:srgbClr val="002060"/>
                </a:solidFill>
                <a:latin typeface="+mn-lt"/>
              </a:rPr>
              <a:t>По программам 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СПО</a:t>
            </a:r>
            <a:r>
              <a:rPr lang="ru-RU" sz="2200" b="1" dirty="0">
                <a:solidFill>
                  <a:srgbClr val="002060"/>
                </a:solidFill>
                <a:latin typeface="+mn-lt"/>
              </a:rPr>
              <a:t> –  более 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5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тыс. </a:t>
            </a:r>
            <a:r>
              <a:rPr lang="ru-RU" sz="2200" b="1" dirty="0">
                <a:solidFill>
                  <a:srgbClr val="002060"/>
                </a:solidFill>
                <a:latin typeface="+mn-lt"/>
              </a:rPr>
              <a:t>человек </a:t>
            </a:r>
          </a:p>
          <a:p>
            <a:pPr eaLnBrk="0" hangingPunct="0">
              <a:lnSpc>
                <a:spcPct val="150000"/>
              </a:lnSpc>
            </a:pPr>
            <a:r>
              <a:rPr lang="ru-RU" sz="2200" b="1" dirty="0">
                <a:solidFill>
                  <a:srgbClr val="002060"/>
                </a:solidFill>
                <a:latin typeface="+mn-lt"/>
              </a:rPr>
              <a:t>     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   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Высшее 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образование : </a:t>
            </a:r>
          </a:p>
          <a:p>
            <a:pPr marL="342891" indent="-342891" eaLnBrk="0" hangingPunct="0"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200" b="1" dirty="0">
                <a:solidFill>
                  <a:srgbClr val="FF0000"/>
                </a:solidFill>
                <a:latin typeface="+mn-lt"/>
              </a:rPr>
              <a:t>11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специальностей (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58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образовательных программ)</a:t>
            </a:r>
            <a:endParaRPr lang="ru-RU" sz="2200" b="1" dirty="0">
              <a:solidFill>
                <a:srgbClr val="002060"/>
              </a:solidFill>
              <a:latin typeface="+mn-lt"/>
            </a:endParaRPr>
          </a:p>
          <a:p>
            <a:pPr marL="342891" indent="-342891" eaLnBrk="0" hangingPunct="0"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34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200" b="1" dirty="0">
                <a:solidFill>
                  <a:srgbClr val="002060"/>
                </a:solidFill>
                <a:latin typeface="+mn-lt"/>
              </a:rPr>
              <a:t>направления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(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141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 образовательная программа) </a:t>
            </a:r>
            <a:r>
              <a:rPr lang="ru-RU" sz="2200" b="1" dirty="0" err="1" smtClean="0">
                <a:solidFill>
                  <a:srgbClr val="002060"/>
                </a:solidFill>
                <a:latin typeface="+mn-lt"/>
              </a:rPr>
              <a:t>бакалавриата</a:t>
            </a:r>
            <a:endParaRPr lang="ru-RU" sz="2200" b="1" dirty="0">
              <a:solidFill>
                <a:srgbClr val="002060"/>
              </a:solidFill>
              <a:latin typeface="+mn-lt"/>
            </a:endParaRPr>
          </a:p>
          <a:p>
            <a:pPr marL="342891" indent="-342891" eaLnBrk="0" hangingPunct="0"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20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направлений (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90 образовательных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200" b="1" dirty="0">
                <a:solidFill>
                  <a:srgbClr val="002060"/>
                </a:solidFill>
                <a:latin typeface="+mn-lt"/>
              </a:rPr>
              <a:t>программ)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магистратуры  </a:t>
            </a:r>
            <a:endParaRPr lang="ru-RU" sz="2200" b="1" dirty="0">
              <a:solidFill>
                <a:srgbClr val="002060"/>
              </a:solidFill>
              <a:latin typeface="+mn-lt"/>
            </a:endParaRPr>
          </a:p>
          <a:p>
            <a:pPr marL="342891" indent="-342891" eaLnBrk="0" hangingPunct="0"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15 </a:t>
            </a:r>
            <a:r>
              <a:rPr lang="ru-RU" sz="2200" b="1" dirty="0">
                <a:solidFill>
                  <a:srgbClr val="002060"/>
                </a:solidFill>
                <a:latin typeface="+mn-lt"/>
              </a:rPr>
              <a:t>направлений подготовки научно-педагогических кадров </a:t>
            </a:r>
          </a:p>
          <a:p>
            <a:pPr eaLnBrk="0" hangingPunct="0">
              <a:lnSpc>
                <a:spcPct val="150000"/>
              </a:lnSpc>
            </a:pPr>
            <a:r>
              <a:rPr lang="ru-RU" sz="2200" b="1" dirty="0">
                <a:solidFill>
                  <a:srgbClr val="002060"/>
                </a:solidFill>
                <a:latin typeface="+mn-lt"/>
              </a:rPr>
              <a:t>      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  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Среднее 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профессиональное образование: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20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 специальностей</a:t>
            </a:r>
          </a:p>
          <a:p>
            <a:pPr eaLnBrk="0" hangingPunct="0">
              <a:lnSpc>
                <a:spcPct val="150000"/>
              </a:lnSpc>
            </a:pPr>
            <a:r>
              <a:rPr lang="ru-RU" sz="22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         (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134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образовательные программы);</a:t>
            </a:r>
            <a:endParaRPr lang="ru-RU" sz="2200" b="1" dirty="0">
              <a:solidFill>
                <a:srgbClr val="002060"/>
              </a:solidFill>
              <a:latin typeface="+mn-lt"/>
            </a:endParaRPr>
          </a:p>
          <a:p>
            <a:pPr eaLnBrk="0" hangingPunct="0">
              <a:lnSpc>
                <a:spcPct val="150000"/>
              </a:lnSpc>
            </a:pPr>
            <a:r>
              <a:rPr lang="ru-RU" sz="2200" b="1" dirty="0">
                <a:solidFill>
                  <a:srgbClr val="FF0000"/>
                </a:solidFill>
                <a:latin typeface="+mn-lt"/>
              </a:rPr>
              <a:t>      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   Рабочие 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и должности служащих: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57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 профессий.</a:t>
            </a:r>
          </a:p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По программам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ДПО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 – более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50 тыс.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чел. ежегодно</a:t>
            </a:r>
            <a:endParaRPr lang="ru-RU" sz="2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-4194"/>
            <a:ext cx="9144000" cy="55287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РУТ (МИИТ). Контингент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412829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-10048" y="1653424"/>
            <a:ext cx="911753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eaLnBrk="0" hangingPunct="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92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 здания и помещения  (площадь –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296879,5 </a:t>
            </a:r>
            <a:r>
              <a:rPr lang="ru-RU" sz="2200" b="1" dirty="0" err="1" smtClean="0">
                <a:solidFill>
                  <a:srgbClr val="FF0000"/>
                </a:solidFill>
                <a:latin typeface="+mn-lt"/>
              </a:rPr>
              <a:t>кв.м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.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)</a:t>
            </a:r>
          </a:p>
          <a:p>
            <a:pPr marL="342900" indent="-342900" eaLnBrk="0" hangingPunct="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44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сооружения (площадь –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56078,3  </a:t>
            </a:r>
            <a:r>
              <a:rPr lang="ru-RU" sz="2200" b="1" dirty="0" err="1" smtClean="0">
                <a:solidFill>
                  <a:srgbClr val="FF0000"/>
                </a:solidFill>
                <a:latin typeface="+mn-lt"/>
              </a:rPr>
              <a:t>кв.м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.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)</a:t>
            </a:r>
          </a:p>
          <a:p>
            <a:pPr marL="342900" indent="-342900" eaLnBrk="0" hangingPunct="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29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 земельных участков (площадь –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352249,0 </a:t>
            </a:r>
            <a:r>
              <a:rPr lang="ru-RU" sz="2200" b="1" dirty="0" err="1" smtClean="0">
                <a:solidFill>
                  <a:srgbClr val="FF0000"/>
                </a:solidFill>
                <a:latin typeface="+mn-lt"/>
              </a:rPr>
              <a:t>кв.м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.)</a:t>
            </a:r>
          </a:p>
          <a:p>
            <a:pPr algn="ctr" eaLnBrk="0" hangingPunct="0">
              <a:lnSpc>
                <a:spcPct val="200000"/>
              </a:lnSpc>
            </a:pPr>
            <a:endParaRPr lang="ru-RU" sz="2200" b="1" dirty="0">
              <a:solidFill>
                <a:srgbClr val="002060"/>
              </a:solidFill>
              <a:latin typeface="+mn-lt"/>
            </a:endParaRPr>
          </a:p>
          <a:p>
            <a:pPr algn="ctr" eaLnBrk="0" hangingPunct="0">
              <a:lnSpc>
                <a:spcPct val="20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Балансовая стоимость зданий и сооружений –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2,448 млрд. руб.</a:t>
            </a:r>
            <a:endParaRPr lang="ru-RU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-4194"/>
            <a:ext cx="9144000" cy="55287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ct val="150000"/>
              </a:lnSpc>
              <a:defRPr/>
            </a:pP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РУТ (МИИТ). Инфраструктура</a:t>
            </a:r>
          </a:p>
        </p:txBody>
      </p:sp>
    </p:spTree>
    <p:extLst>
      <p:ext uri="{BB962C8B-B14F-4D97-AF65-F5344CB8AC3E}">
        <p14:creationId xmlns:p14="http://schemas.microsoft.com/office/powerpoint/2010/main" val="2422439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0" y="2724777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sz="2200" dirty="0"/>
          </a:p>
          <a:p>
            <a:pPr algn="ctr" eaLnBrk="0" hangingPunct="0"/>
            <a:endParaRPr lang="ru-RU" sz="2200" dirty="0"/>
          </a:p>
          <a:p>
            <a:pPr algn="ctr" eaLnBrk="0" hangingPunct="0"/>
            <a:endParaRPr lang="ru-RU" sz="2200" dirty="0"/>
          </a:p>
          <a:p>
            <a:pPr algn="ctr" eaLnBrk="0" hangingPunct="0"/>
            <a:endParaRPr lang="ru-RU" sz="2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692697"/>
            <a:ext cx="8892480" cy="14401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С </a:t>
            </a:r>
            <a:r>
              <a:rPr lang="ru-RU" sz="2400" b="1" dirty="0" smtClean="0">
                <a:solidFill>
                  <a:srgbClr val="002060"/>
                </a:solidFill>
              </a:rPr>
              <a:t>1926 </a:t>
            </a:r>
            <a:r>
              <a:rPr lang="ru-RU" sz="2400" b="1" dirty="0">
                <a:solidFill>
                  <a:srgbClr val="002060"/>
                </a:solidFill>
              </a:rPr>
              <a:t>по 2008 </a:t>
            </a:r>
            <a:r>
              <a:rPr lang="ru-RU" sz="2400" b="1" dirty="0" smtClean="0">
                <a:solidFill>
                  <a:srgbClr val="002060"/>
                </a:solidFill>
              </a:rPr>
              <a:t>гг.  на военном факультете МИИТ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подготовлено </a:t>
            </a:r>
            <a:r>
              <a:rPr lang="ru-RU" sz="2400" b="1" dirty="0">
                <a:solidFill>
                  <a:srgbClr val="002060"/>
                </a:solidFill>
              </a:rPr>
              <a:t>для ВС </a:t>
            </a:r>
            <a:r>
              <a:rPr lang="ru-RU" sz="2400" b="1" dirty="0">
                <a:solidFill>
                  <a:srgbClr val="FF0000"/>
                </a:solidFill>
              </a:rPr>
              <a:t>72 000 </a:t>
            </a:r>
            <a:r>
              <a:rPr lang="ru-RU" sz="2400" b="1" dirty="0">
                <a:solidFill>
                  <a:srgbClr val="002060"/>
                </a:solidFill>
              </a:rPr>
              <a:t>чел., в том числе более </a:t>
            </a:r>
            <a:r>
              <a:rPr lang="ru-RU" sz="2400" b="1" dirty="0">
                <a:solidFill>
                  <a:srgbClr val="FF0000"/>
                </a:solidFill>
              </a:rPr>
              <a:t>56 000 </a:t>
            </a:r>
            <a:r>
              <a:rPr lang="ru-RU" sz="2400" b="1" dirty="0">
                <a:solidFill>
                  <a:srgbClr val="002060"/>
                </a:solidFill>
              </a:rPr>
              <a:t>офицеров запаса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-4194"/>
            <a:ext cx="9144000" cy="55287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РУТ (МИИТ). Военное обучение в университете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760" y="2564904"/>
            <a:ext cx="8892480" cy="41044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400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Создание военной кафедры в РУТ (МИИТ):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</a:rPr>
              <a:t>Количество согласованных  </a:t>
            </a:r>
            <a:r>
              <a:rPr lang="ru-RU" sz="2400" b="1" dirty="0" smtClean="0">
                <a:solidFill>
                  <a:srgbClr val="002060"/>
                </a:solidFill>
              </a:rPr>
              <a:t>военно-учётных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     специальностей – </a:t>
            </a:r>
            <a:r>
              <a:rPr lang="ru-RU" sz="2400" b="1" dirty="0" smtClean="0">
                <a:solidFill>
                  <a:srgbClr val="FF0000"/>
                </a:solidFill>
              </a:rPr>
              <a:t>3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Ежегодный </a:t>
            </a:r>
            <a:r>
              <a:rPr lang="ru-RU" sz="2400" b="1" dirty="0">
                <a:solidFill>
                  <a:srgbClr val="002060"/>
                </a:solidFill>
              </a:rPr>
              <a:t>набор – </a:t>
            </a:r>
            <a:r>
              <a:rPr lang="ru-RU" sz="2400" b="1" dirty="0">
                <a:solidFill>
                  <a:srgbClr val="FF0000"/>
                </a:solidFill>
              </a:rPr>
              <a:t>108 </a:t>
            </a:r>
            <a:r>
              <a:rPr lang="ru-RU" sz="2400" b="1" dirty="0">
                <a:solidFill>
                  <a:srgbClr val="002060"/>
                </a:solidFill>
              </a:rPr>
              <a:t>человек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Конкурсная </a:t>
            </a:r>
            <a:r>
              <a:rPr lang="ru-RU" sz="2400" b="1" dirty="0">
                <a:solidFill>
                  <a:srgbClr val="002060"/>
                </a:solidFill>
              </a:rPr>
              <a:t>база </a:t>
            </a:r>
            <a:r>
              <a:rPr lang="ru-RU" sz="2400" b="1" dirty="0" smtClean="0">
                <a:solidFill>
                  <a:srgbClr val="002060"/>
                </a:solidFill>
              </a:rPr>
              <a:t>по </a:t>
            </a:r>
            <a:r>
              <a:rPr lang="ru-RU" sz="2400" b="1" dirty="0">
                <a:solidFill>
                  <a:srgbClr val="002060"/>
                </a:solidFill>
              </a:rPr>
              <a:t>указанным  </a:t>
            </a:r>
            <a:r>
              <a:rPr lang="ru-RU" sz="2400" b="1" dirty="0" smtClean="0">
                <a:solidFill>
                  <a:srgbClr val="002060"/>
                </a:solidFill>
              </a:rPr>
              <a:t>военно-учётным </a:t>
            </a:r>
            <a:r>
              <a:rPr lang="ru-RU" sz="2400" b="1" dirty="0">
                <a:solidFill>
                  <a:srgbClr val="002060"/>
                </a:solidFill>
              </a:rPr>
              <a:t>специальностям составляет более </a:t>
            </a:r>
            <a:r>
              <a:rPr lang="ru-RU" sz="2400" b="1" dirty="0">
                <a:solidFill>
                  <a:srgbClr val="FF0000"/>
                </a:solidFill>
              </a:rPr>
              <a:t>450 </a:t>
            </a:r>
            <a:r>
              <a:rPr lang="ru-RU" sz="2400" b="1" dirty="0">
                <a:solidFill>
                  <a:srgbClr val="002060"/>
                </a:solidFill>
              </a:rPr>
              <a:t>человек, а в целом по РУТ (МИИТ) превышает </a:t>
            </a:r>
            <a:r>
              <a:rPr lang="ru-RU" sz="2400" b="1" dirty="0" smtClean="0">
                <a:solidFill>
                  <a:srgbClr val="FF0000"/>
                </a:solidFill>
              </a:rPr>
              <a:t>1 300 </a:t>
            </a:r>
            <a:r>
              <a:rPr lang="ru-RU" sz="2400" b="1" dirty="0">
                <a:solidFill>
                  <a:srgbClr val="002060"/>
                </a:solidFill>
              </a:rPr>
              <a:t>человек </a:t>
            </a:r>
            <a:r>
              <a:rPr lang="ru-RU" sz="2400" b="1" dirty="0" smtClean="0">
                <a:solidFill>
                  <a:srgbClr val="002060"/>
                </a:solidFill>
              </a:rPr>
              <a:t>ежегодно</a:t>
            </a:r>
            <a:endParaRPr lang="ru-RU" sz="2400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917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49383"/>
            <a:ext cx="9144000" cy="69395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68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УЧЕБНЫЙ КОРПУС КАФЕДРЫ ВОЕННОЙ ПОДГОТОВКИ </a:t>
            </a:r>
          </a:p>
          <a:p>
            <a:pPr algn="ctr">
              <a:lnSpc>
                <a:spcPts val="268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РУТ (МИИТ)</a:t>
            </a:r>
            <a:endParaRPr lang="ru-RU" sz="2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08720"/>
            <a:ext cx="7992888" cy="50405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75656" y="6093296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Общая площадь </a:t>
            </a:r>
            <a:r>
              <a:rPr lang="ru-RU" sz="2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4 151,6 кв. м</a:t>
            </a:r>
            <a:endParaRPr lang="ru-RU" sz="2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80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4194"/>
            <a:ext cx="9144000" cy="55287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Российско-китайский </a:t>
            </a:r>
            <a:r>
              <a:rPr lang="ru-RU" sz="2400" b="1" smtClean="0">
                <a:solidFill>
                  <a:srgbClr val="FF0000"/>
                </a:solidFill>
              </a:rPr>
              <a:t>транспортный институт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279415"/>
            <a:ext cx="2592288" cy="114958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Российский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у</a:t>
            </a:r>
            <a:r>
              <a:rPr lang="ru-RU" b="1" dirty="0" smtClean="0">
                <a:solidFill>
                  <a:srgbClr val="002060"/>
                </a:solidFill>
              </a:rPr>
              <a:t>ниверситет транспорта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(МИИТ)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271304"/>
            <a:ext cx="7488832" cy="4136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Соглашение о реализации совместного проекта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419872" y="764704"/>
            <a:ext cx="1168708" cy="375897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37052" y="2276872"/>
            <a:ext cx="2415068" cy="114958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Международная корпорация «Евразия»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89380" y="2276872"/>
            <a:ext cx="2415068" cy="114958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rgbClr val="002060"/>
                </a:solidFill>
              </a:rPr>
              <a:t>Акционерное общество «Гринвуд»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5400000">
            <a:off x="1259632" y="1720232"/>
            <a:ext cx="484632" cy="484632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 rot="5400000">
            <a:off x="4159376" y="1700808"/>
            <a:ext cx="484632" cy="484632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 rot="5400000">
            <a:off x="7111704" y="1700808"/>
            <a:ext cx="484632" cy="484632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 rot="16200000" flipH="1">
            <a:off x="3944623" y="619417"/>
            <a:ext cx="429506" cy="6192690"/>
          </a:xfrm>
          <a:prstGeom prst="rightBrac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4221088"/>
            <a:ext cx="8136904" cy="12241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Подготовка студентов из Китая ( </a:t>
            </a:r>
            <a:r>
              <a:rPr lang="ru-RU" b="1" dirty="0">
                <a:solidFill>
                  <a:srgbClr val="002060"/>
                </a:solidFill>
              </a:rPr>
              <a:t>профессиональная, гуманитарная, </a:t>
            </a:r>
            <a:r>
              <a:rPr lang="ru-RU" b="1" dirty="0" smtClean="0">
                <a:solidFill>
                  <a:srgbClr val="002060"/>
                </a:solidFill>
              </a:rPr>
              <a:t>лингвистическая) преподавателями МИИТ на базе университета и площадях АО «</a:t>
            </a:r>
            <a:r>
              <a:rPr lang="ru-RU" b="1" dirty="0" err="1" smtClean="0">
                <a:solidFill>
                  <a:srgbClr val="002060"/>
                </a:solidFill>
              </a:rPr>
              <a:t>Гринвуд</a:t>
            </a:r>
            <a:r>
              <a:rPr lang="ru-RU" b="1" dirty="0" smtClean="0">
                <a:solidFill>
                  <a:srgbClr val="002060"/>
                </a:solidFill>
              </a:rPr>
              <a:t>» с прохождением практики студентов и их последующим трудоустройством на китайских предприятиях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5517232"/>
            <a:ext cx="8136904" cy="12241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Начало реализации проекта – </a:t>
            </a:r>
            <a:r>
              <a:rPr lang="ru-RU" b="1" dirty="0" smtClean="0">
                <a:solidFill>
                  <a:srgbClr val="FF0000"/>
                </a:solidFill>
              </a:rPr>
              <a:t>2018 год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Ежегодный набор студентов из Китая – до </a:t>
            </a:r>
            <a:r>
              <a:rPr lang="ru-RU" b="1" dirty="0" smtClean="0">
                <a:solidFill>
                  <a:srgbClr val="FF0000"/>
                </a:solidFill>
              </a:rPr>
              <a:t>200 чел.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880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4445</TotalTime>
  <Words>465</Words>
  <Application>Microsoft Office PowerPoint</Application>
  <PresentationFormat>Экран (4:3)</PresentationFormat>
  <Paragraphs>87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государственный университет путей сообщения (МИИТ)</dc:title>
  <dc:creator>VAS</dc:creator>
  <cp:lastModifiedBy>user</cp:lastModifiedBy>
  <cp:revision>653</cp:revision>
  <cp:lastPrinted>2016-09-19T05:40:35Z</cp:lastPrinted>
  <dcterms:created xsi:type="dcterms:W3CDTF">2010-03-11T14:10:03Z</dcterms:created>
  <dcterms:modified xsi:type="dcterms:W3CDTF">2017-09-29T16:33:22Z</dcterms:modified>
</cp:coreProperties>
</file>